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8"/>
  </p:notesMasterIdLst>
  <p:sldIdLst>
    <p:sldId id="256" r:id="rId2"/>
    <p:sldId id="348" r:id="rId3"/>
    <p:sldId id="349" r:id="rId4"/>
    <p:sldId id="350" r:id="rId5"/>
    <p:sldId id="351" r:id="rId6"/>
    <p:sldId id="362" r:id="rId7"/>
    <p:sldId id="360" r:id="rId8"/>
    <p:sldId id="361" r:id="rId9"/>
    <p:sldId id="363" r:id="rId10"/>
    <p:sldId id="364" r:id="rId11"/>
    <p:sldId id="365" r:id="rId12"/>
    <p:sldId id="366" r:id="rId13"/>
    <p:sldId id="368" r:id="rId14"/>
    <p:sldId id="369" r:id="rId15"/>
    <p:sldId id="370" r:id="rId16"/>
    <p:sldId id="371" r:id="rId17"/>
    <p:sldId id="367" r:id="rId18"/>
    <p:sldId id="373" r:id="rId19"/>
    <p:sldId id="374" r:id="rId20"/>
    <p:sldId id="375" r:id="rId21"/>
    <p:sldId id="376" r:id="rId22"/>
    <p:sldId id="377" r:id="rId23"/>
    <p:sldId id="372" r:id="rId24"/>
    <p:sldId id="378" r:id="rId25"/>
    <p:sldId id="379" r:id="rId26"/>
    <p:sldId id="380" r:id="rId27"/>
    <p:sldId id="381" r:id="rId28"/>
    <p:sldId id="382" r:id="rId29"/>
    <p:sldId id="383" r:id="rId30"/>
    <p:sldId id="353" r:id="rId31"/>
    <p:sldId id="354" r:id="rId32"/>
    <p:sldId id="355" r:id="rId33"/>
    <p:sldId id="356" r:id="rId34"/>
    <p:sldId id="357" r:id="rId35"/>
    <p:sldId id="384" r:id="rId36"/>
    <p:sldId id="343" r:id="rId37"/>
  </p:sldIdLst>
  <p:sldSz cx="9144000" cy="6858000" type="screen4x3"/>
  <p:notesSz cx="6797675" cy="9928225"/>
  <p:embeddedFontLst>
    <p:embeddedFont>
      <p:font typeface="Meiryo UI" panose="020B0604030504040204" pitchFamily="34" charset="-128"/>
      <p:regular r:id="rId39"/>
      <p:bold r:id="rId40"/>
      <p:italic r:id="rId41"/>
      <p:boldItalic r:id="rId42"/>
    </p:embeddedFont>
    <p:embeddedFont>
      <p:font typeface="微軟正黑體" panose="020B0604030504040204" pitchFamily="34" charset="-12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oogle Sans" panose="020B0803030502040204" pitchFamily="34" charset="0"/>
      <p:bold r:id="rId49"/>
    </p:embeddedFont>
  </p:embeddedFont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F3F2F2"/>
    <a:srgbClr val="F8CBAC"/>
    <a:srgbClr val="F8A764"/>
    <a:srgbClr val="5B9BD5"/>
    <a:srgbClr val="0390D7"/>
    <a:srgbClr val="94DDFE"/>
    <a:srgbClr val="00A0D9"/>
    <a:srgbClr val="F19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53E844-A610-4250-8049-7390D80922C7}">
  <a:tblStyle styleId="{8953E844-A610-4250-8049-7390D80922C7}" styleName="Table_0">
    <a:wholeTbl>
      <a:tcTxStyle b="off" i="off">
        <a:font>
          <a:latin typeface="Meiryo UI"/>
          <a:ea typeface="Meiryo UI"/>
          <a:cs typeface="Meiryo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1F5"/>
          </a:solidFill>
        </a:fill>
      </a:tcStyle>
    </a:wholeTbl>
    <a:band1H>
      <a:tcTxStyle/>
      <a:tcStyle>
        <a:tcBdr/>
        <a:fill>
          <a:solidFill>
            <a:srgbClr val="CEE2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E2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16B014-BC68-4212-B44A-A49DC7769646}" styleName="Table_1">
    <a:wholeTbl>
      <a:tcTxStyle b="off" i="off">
        <a:font>
          <a:latin typeface="Meiryo UI"/>
          <a:ea typeface="Meiryo UI"/>
          <a:cs typeface="Meiryo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eiryo UI"/>
          <a:ea typeface="Meiryo UI"/>
          <a:cs typeface="Meiryo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99" autoAdjust="0"/>
  </p:normalViewPr>
  <p:slideViewPr>
    <p:cSldViewPr snapToGrid="0">
      <p:cViewPr varScale="1">
        <p:scale>
          <a:sx n="83" d="100"/>
          <a:sy n="83" d="100"/>
        </p:scale>
        <p:origin x="26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3;n">
            <a:extLst>
              <a:ext uri="{FF2B5EF4-FFF2-40B4-BE49-F238E27FC236}">
                <a16:creationId xmlns:a16="http://schemas.microsoft.com/office/drawing/2014/main" id="{CF621E0C-0456-454C-8EFB-0B21A7D1BAAB}"/>
              </a:ext>
            </a:extLst>
          </p:cNvPr>
          <p:cNvSpPr txBox="1">
            <a:spLocks noGrp="1" noChangeArrowheads="1"/>
          </p:cNvSpPr>
          <p:nvPr>
            <p:ph type="hdr" idx="2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3" name="Google Shape;4;n">
            <a:extLst>
              <a:ext uri="{FF2B5EF4-FFF2-40B4-BE49-F238E27FC236}">
                <a16:creationId xmlns:a16="http://schemas.microsoft.com/office/drawing/2014/main" id="{1744D3CD-08DB-451A-A876-58AF039722F2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3849688" y="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4" name="Google Shape;5;n">
            <a:extLst>
              <a:ext uri="{FF2B5EF4-FFF2-40B4-BE49-F238E27FC236}">
                <a16:creationId xmlns:a16="http://schemas.microsoft.com/office/drawing/2014/main" id="{285F4B4A-CD18-431A-9597-57CCEAFA5C0F}"/>
              </a:ext>
            </a:extLst>
          </p:cNvPr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166813" y="1241425"/>
            <a:ext cx="4464050" cy="3349625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Google Shape;6;n">
            <a:extLst>
              <a:ext uri="{FF2B5EF4-FFF2-40B4-BE49-F238E27FC236}">
                <a16:creationId xmlns:a16="http://schemas.microsoft.com/office/drawing/2014/main" id="{953DC8E1-6ECC-436B-AF80-6B0A0FBA24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78375"/>
            <a:ext cx="5438775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zh-TW">
              <a:sym typeface="Arial" panose="020B0604020202020204" pitchFamily="34" charset="0"/>
            </a:endParaRPr>
          </a:p>
        </p:txBody>
      </p:sp>
      <p:sp>
        <p:nvSpPr>
          <p:cNvPr id="5126" name="Google Shape;7;n">
            <a:extLst>
              <a:ext uri="{FF2B5EF4-FFF2-40B4-BE49-F238E27FC236}">
                <a16:creationId xmlns:a16="http://schemas.microsoft.com/office/drawing/2014/main" id="{A7E9B63F-3199-4AF8-8D49-BA47EE319EF5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0" y="942975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zh-TW" altLang="zh-TW"/>
          </a:p>
        </p:txBody>
      </p:sp>
      <p:sp>
        <p:nvSpPr>
          <p:cNvPr id="5127" name="Google Shape;8;n">
            <a:extLst>
              <a:ext uri="{FF2B5EF4-FFF2-40B4-BE49-F238E27FC236}">
                <a16:creationId xmlns:a16="http://schemas.microsoft.com/office/drawing/2014/main" id="{FA348F71-805B-4DD3-8880-A24C7F4187FF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3849688" y="9429750"/>
            <a:ext cx="2946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51D2914F-42FC-4C8B-9F84-B45CF8F5CAAF}" type="slidenum">
              <a:rPr lang="zh-TW" altLang="zh-TW"/>
              <a:pPr/>
              <a:t>‹#›</a:t>
            </a:fld>
            <a:endParaRPr lang="zh-TW" alt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186;p1:notes">
            <a:extLst>
              <a:ext uri="{FF2B5EF4-FFF2-40B4-BE49-F238E27FC236}">
                <a16:creationId xmlns:a16="http://schemas.microsoft.com/office/drawing/2014/main" id="{23CDB6D9-A84E-4F6B-AA23-12F3405742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TW" altLang="zh-TW" sz="12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Google Shape;187;p1:notes">
            <a:extLst>
              <a:ext uri="{FF2B5EF4-FFF2-40B4-BE49-F238E27FC236}">
                <a16:creationId xmlns:a16="http://schemas.microsoft.com/office/drawing/2014/main" id="{B818C391-DD07-47D3-BE76-2EE13C4AD3D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musesai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タイトルのみ">
  <p:cSld name="4_タイトルのみ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1">
            <a:extLst>
              <a:ext uri="{FF2B5EF4-FFF2-40B4-BE49-F238E27FC236}">
                <a16:creationId xmlns:a16="http://schemas.microsoft.com/office/drawing/2014/main" id="{18183BA7-E65E-4FAC-9E88-0BB5FC14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3863"/>
            <a:ext cx="91678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2">
            <a:extLst>
              <a:ext uri="{FF2B5EF4-FFF2-40B4-BE49-F238E27FC236}">
                <a16:creationId xmlns:a16="http://schemas.microsoft.com/office/drawing/2014/main" id="{DFECDA01-C765-43B5-9361-6E1D3F20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61" y="185738"/>
            <a:ext cx="2354262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82534" y="4921353"/>
            <a:ext cx="6119691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82534" y="5572680"/>
            <a:ext cx="5880213" cy="54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Google Shape;15;p2">
            <a:extLst>
              <a:ext uri="{FF2B5EF4-FFF2-40B4-BE49-F238E27FC236}">
                <a16:creationId xmlns:a16="http://schemas.microsoft.com/office/drawing/2014/main" id="{6D8E46B5-1328-40ED-A2E5-8BC04B88CA5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F6E88B-9F73-4C6B-BBB1-E467B11371E9}" type="slidenum">
              <a:rPr lang="en-US" altLang="zh-TW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46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のみ">
  <p:cSld name="1_タイトルのみ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id="{99A88FFD-BEB8-40BE-A307-DE110481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231497" y="49096"/>
            <a:ext cx="6774887" cy="54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4" name="Google Shape;140;p6">
            <a:extLst>
              <a:ext uri="{FF2B5EF4-FFF2-40B4-BE49-F238E27FC236}">
                <a16:creationId xmlns:a16="http://schemas.microsoft.com/office/drawing/2014/main" id="{1BBD504D-13A6-45E8-934F-33D4B863636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FEE1DBC-75AD-4004-95E7-D1383218276D}" type="slidenum">
              <a:rPr lang="en-US" altLang="zh-TW"/>
              <a:pPr/>
              <a:t>‹#›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9D7372-EF55-4303-8370-441F61A025D4}"/>
              </a:ext>
            </a:extLst>
          </p:cNvPr>
          <p:cNvSpPr/>
          <p:nvPr userDrawn="1"/>
        </p:nvSpPr>
        <p:spPr>
          <a:xfrm>
            <a:off x="110836" y="6165273"/>
            <a:ext cx="2646219" cy="64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id="{96919B14-6E45-4567-9D8A-BAC238FD39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8485" r="72727" b="2338"/>
          <a:stretch/>
        </p:blipFill>
        <p:spPr bwMode="auto">
          <a:xfrm>
            <a:off x="110836" y="6204079"/>
            <a:ext cx="2244436" cy="62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28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タイトルのみ" preserve="1" userDrawn="1">
  <p:cSld name="2_タイトルのみ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1">
            <a:extLst>
              <a:ext uri="{FF2B5EF4-FFF2-40B4-BE49-F238E27FC236}">
                <a16:creationId xmlns:a16="http://schemas.microsoft.com/office/drawing/2014/main" id="{99A88FFD-BEB8-40BE-A307-DE110481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140;p6">
            <a:extLst>
              <a:ext uri="{FF2B5EF4-FFF2-40B4-BE49-F238E27FC236}">
                <a16:creationId xmlns:a16="http://schemas.microsoft.com/office/drawing/2014/main" id="{1BBD504D-13A6-45E8-934F-33D4B863636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 bwMode="auto">
          <a:xfrm>
            <a:off x="8604250" y="6545263"/>
            <a:ext cx="488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FEE1DBC-75AD-4004-95E7-D1383218276D}" type="slidenum">
              <a:rPr lang="en-US" altLang="zh-TW"/>
              <a:pPr/>
              <a:t>‹#›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9D7372-EF55-4303-8370-441F61A025D4}"/>
              </a:ext>
            </a:extLst>
          </p:cNvPr>
          <p:cNvSpPr/>
          <p:nvPr userDrawn="1"/>
        </p:nvSpPr>
        <p:spPr>
          <a:xfrm>
            <a:off x="110836" y="6165273"/>
            <a:ext cx="2646219" cy="64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1">
            <a:extLst>
              <a:ext uri="{FF2B5EF4-FFF2-40B4-BE49-F238E27FC236}">
                <a16:creationId xmlns:a16="http://schemas.microsoft.com/office/drawing/2014/main" id="{96919B14-6E45-4567-9D8A-BAC238FD39A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88485" r="72727" b="2338"/>
          <a:stretch/>
        </p:blipFill>
        <p:spPr bwMode="auto">
          <a:xfrm>
            <a:off x="110836" y="6204079"/>
            <a:ext cx="2244436" cy="62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bannerImg">
            <a:extLst>
              <a:ext uri="{FF2B5EF4-FFF2-40B4-BE49-F238E27FC236}">
                <a16:creationId xmlns:a16="http://schemas.microsoft.com/office/drawing/2014/main" id="{43A00B73-A80E-459B-8CCC-6C219BD426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0" y="1735521"/>
            <a:ext cx="4329980" cy="432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84D63C1-A720-45F4-830C-1B13BDE90327}"/>
              </a:ext>
            </a:extLst>
          </p:cNvPr>
          <p:cNvSpPr/>
          <p:nvPr userDrawn="1"/>
        </p:nvSpPr>
        <p:spPr>
          <a:xfrm>
            <a:off x="132203" y="1018124"/>
            <a:ext cx="49025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讓人好做事、讓事省時間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altLang="zh-TW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不用寫程式即可簡單做出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應用，快來體驗一站式的</a:t>
            </a:r>
            <a:r>
              <a:rPr lang="en-US" altLang="zh-TW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工具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34FCCF1-D9BF-4A11-9588-9BFCE6CBA1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816" y="6065501"/>
            <a:ext cx="2354385" cy="6295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FF56568-EC03-4018-B201-B098158D47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50201" y="5942513"/>
            <a:ext cx="3793799" cy="87549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7BBA71B-33B1-4E6D-9073-BF723EFE2EF6}"/>
              </a:ext>
            </a:extLst>
          </p:cNvPr>
          <p:cNvSpPr/>
          <p:nvPr userDrawn="1"/>
        </p:nvSpPr>
        <p:spPr>
          <a:xfrm>
            <a:off x="4639560" y="3134070"/>
            <a:ext cx="3845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THANK YOU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CDD5D2-5D29-43BC-843F-4008799DE368}"/>
              </a:ext>
            </a:extLst>
          </p:cNvPr>
          <p:cNvSpPr txBox="1"/>
          <p:nvPr userDrawn="1"/>
        </p:nvSpPr>
        <p:spPr>
          <a:xfrm>
            <a:off x="2358190" y="204076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prstClr val="black"/>
                </a:solidFill>
                <a:latin typeface="Google Sans"/>
                <a:ea typeface="微軟正黑體" panose="020B0604030504040204" pitchFamily="34" charset="-120"/>
                <a:cs typeface="Calibri" panose="020F0502020204030204" pitchFamily="34" charset="0"/>
                <a:hlinkClick r:id="rId6"/>
              </a:rPr>
              <a:t>https://www.musesai.com/</a:t>
            </a:r>
            <a:endParaRPr lang="en-US" altLang="zh-TW" dirty="0">
              <a:solidFill>
                <a:prstClr val="black"/>
              </a:solidFill>
              <a:latin typeface="Google Sans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TW" dirty="0">
              <a:solidFill>
                <a:prstClr val="black"/>
              </a:solidFill>
              <a:latin typeface="Google Sans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preserve="1" userDrawn="1">
  <p:cSld name="节标题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1D4474-BCB1-4375-A57A-156B5882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7" y="0"/>
            <a:ext cx="9146596" cy="6860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91D75-924F-4F6F-A75E-DFCBEC4A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73" y="5497512"/>
            <a:ext cx="541934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Unleash the power of factory big data!</a:t>
            </a:r>
          </a:p>
          <a:p>
            <a:pPr eaLnBrk="1" hangingPunct="1"/>
            <a:r>
              <a:rPr lang="zh-TW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運用工業大數據，創造製造新價值！</a:t>
            </a:r>
            <a:endParaRPr lang="en-US" altLang="zh-TW" sz="2400" b="1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857072-0D6D-491D-945D-73C80A2D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7782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600" b="1">
                <a:solidFill>
                  <a:srgbClr val="FFC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THANK YOU</a:t>
            </a:r>
          </a:p>
          <a:p>
            <a:pPr eaLnBrk="1" hangingPunct="1"/>
            <a:r>
              <a:rPr lang="zh-TW" altLang="en-US" sz="3600" b="1">
                <a:solidFill>
                  <a:srgbClr val="FFC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E22241-3107-4F9D-B971-5F3CFE808E21}"/>
              </a:ext>
            </a:extLst>
          </p:cNvPr>
          <p:cNvSpPr txBox="1"/>
          <p:nvPr userDrawn="1"/>
        </p:nvSpPr>
        <p:spPr>
          <a:xfrm>
            <a:off x="108284" y="5623622"/>
            <a:ext cx="26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服務專線</a:t>
            </a:r>
            <a:r>
              <a:rPr lang="en-US" altLang="zh-TW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+886-2-2562-2733</a:t>
            </a:r>
          </a:p>
          <a:p>
            <a:r>
              <a:rPr lang="zh-TW" alt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官方網站</a:t>
            </a:r>
            <a:r>
              <a:rPr lang="en-US" altLang="zh-TW" sz="1400" b="1" dirty="0">
                <a:solidFill>
                  <a:schemeClr val="bg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: www.servtech.com.tw</a:t>
            </a:r>
            <a:endParaRPr lang="zh-TW" altLang="en-US" sz="1400" b="1" dirty="0">
              <a:solidFill>
                <a:schemeClr val="bg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8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6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brain.trendmicro.com.tw/Competitions/Details/1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usesai.co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189;p10">
            <a:extLst>
              <a:ext uri="{FF2B5EF4-FFF2-40B4-BE49-F238E27FC236}">
                <a16:creationId xmlns:a16="http://schemas.microsoft.com/office/drawing/2014/main" id="{06DDC42F-CA1D-42F7-8547-13AED063A4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266E870D-2DE3-4693-ACD4-2B1FFE49F3B4}" type="slidenum">
              <a:rPr lang="en-US" altLang="zh-TW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</a:t>
            </a:fld>
            <a:endParaRPr lang="zh-TW" altLang="zh-TW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49" name="Google Shape;191;p10">
            <a:extLst>
              <a:ext uri="{FF2B5EF4-FFF2-40B4-BE49-F238E27FC236}">
                <a16:creationId xmlns:a16="http://schemas.microsoft.com/office/drawing/2014/main" id="{DB4D79FB-9F7C-4A5C-874E-A8AC8078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925" y="2359025"/>
            <a:ext cx="1392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92" name="Google Shape;192;p10">
            <a:extLst>
              <a:ext uri="{FF2B5EF4-FFF2-40B4-BE49-F238E27FC236}">
                <a16:creationId xmlns:a16="http://schemas.microsoft.com/office/drawing/2014/main" id="{3F32A10C-118E-4C7A-B25C-462030A2F1B6}"/>
              </a:ext>
            </a:extLst>
          </p:cNvPr>
          <p:cNvSpPr/>
          <p:nvPr/>
        </p:nvSpPr>
        <p:spPr>
          <a:xfrm>
            <a:off x="5648824" y="4998476"/>
            <a:ext cx="3473450" cy="10112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sz="24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1D6B23D5-4AD6-4698-AA1D-03D2FC45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525" y="1616267"/>
            <a:ext cx="7038475" cy="575509"/>
          </a:xfrm>
        </p:spPr>
        <p:txBody>
          <a:bodyPr/>
          <a:lstStyle/>
          <a:p>
            <a:pPr marL="0" indent="0"/>
            <a:r>
              <a:rPr lang="en-US" altLang="zh-TW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Go digital, deliver AI everywhere</a:t>
            </a:r>
            <a:r>
              <a:rPr lang="zh-TW" altLang="en-US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 </a:t>
            </a:r>
            <a:r>
              <a:rPr lang="en-US" altLang="zh-TW" sz="2000" b="1" i="1" dirty="0">
                <a:solidFill>
                  <a:srgbClr val="FFFF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and easy to use.</a:t>
            </a:r>
            <a:endParaRPr lang="zh-TW" altLang="en-US" sz="2000" dirty="0">
              <a:solidFill>
                <a:srgbClr val="FFFF0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2DBB99-8113-455B-85A0-A15D44B9CC39}"/>
              </a:ext>
            </a:extLst>
          </p:cNvPr>
          <p:cNvSpPr/>
          <p:nvPr/>
        </p:nvSpPr>
        <p:spPr>
          <a:xfrm>
            <a:off x="327037" y="4598503"/>
            <a:ext cx="5317588" cy="142247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EE70B01F-549E-4AEF-B5E4-01EB71524467}"/>
              </a:ext>
            </a:extLst>
          </p:cNvPr>
          <p:cNvSpPr txBox="1">
            <a:spLocks/>
          </p:cNvSpPr>
          <p:nvPr/>
        </p:nvSpPr>
        <p:spPr>
          <a:xfrm>
            <a:off x="21726" y="4556300"/>
            <a:ext cx="5471085" cy="15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 eaLnBrk="1" fontAlgn="base" hangingPunct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defRPr>
            </a:lvl1pPr>
            <a:lvl2pPr marL="914400" marR="0" lvl="1" indent="-406400" algn="l" rtl="0" eaLnBrk="1" fontAlgn="base" hangingPunct="1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 eaLnBrk="1" fontAlgn="base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81" lvl="1" indent="0">
              <a:buFont typeface="Arial"/>
              <a:buNone/>
            </a:pPr>
            <a:r>
              <a:rPr lang="zh-TW" altLang="en-US" sz="32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玉山比賽結果</a:t>
            </a:r>
            <a:endParaRPr lang="en-US" altLang="zh-TW" sz="32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80981" lvl="1" indent="0">
              <a:buFont typeface="Arial"/>
              <a:buNone/>
            </a:pPr>
            <a:r>
              <a:rPr lang="zh-TW" altLang="en-US" sz="3200" b="1" ker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整理 </a:t>
            </a:r>
            <a:endParaRPr lang="zh-TW" altLang="en-US" sz="32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E11CDB-21EA-45F5-976B-6DC04992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99B038-D061-4CB1-9095-3214C8498C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0D5B5B-41F9-4BC0-970D-7FC8487E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56" y="1521607"/>
            <a:ext cx="6774887" cy="3238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4B34D09-C1FA-4CE8-8E7A-A2C428E59964}"/>
              </a:ext>
            </a:extLst>
          </p:cNvPr>
          <p:cNvSpPr txBox="1"/>
          <p:nvPr/>
        </p:nvSpPr>
        <p:spPr>
          <a:xfrm>
            <a:off x="1184556" y="4872478"/>
            <a:ext cx="7330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把資料轉成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Matrix 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再丟入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去分析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2.GRU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的一種，主要特色是可以參考前面幾層的結果，一般的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只會參考前一層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3.MLP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找最佳解</a:t>
            </a:r>
          </a:p>
        </p:txBody>
      </p:sp>
    </p:spTree>
    <p:extLst>
      <p:ext uri="{BB962C8B-B14F-4D97-AF65-F5344CB8AC3E}">
        <p14:creationId xmlns:p14="http://schemas.microsoft.com/office/powerpoint/2010/main" val="72725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D2376D-D945-4C48-A4BC-0FC7D855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40AC30-B8E8-42E0-BBBB-F875F01E33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D8683B-9503-45C7-8F64-C0E30BD5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9" y="950011"/>
            <a:ext cx="5423915" cy="28276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FFBBDB-92BA-4966-9031-CFAD3E35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7" y="4042959"/>
            <a:ext cx="4131407" cy="2502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6494D68-8558-4B21-BC1E-4F6552B04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956" y="4042959"/>
            <a:ext cx="4527882" cy="2320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4257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E145-F4A6-4D77-8938-CF3E9992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ABD8D9-5CE4-466E-9C3F-2820BED924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858537-7E6A-457C-8FE3-B5918AB7975B}"/>
              </a:ext>
            </a:extLst>
          </p:cNvPr>
          <p:cNvSpPr txBox="1"/>
          <p:nvPr/>
        </p:nvSpPr>
        <p:spPr>
          <a:xfrm>
            <a:off x="436412" y="1150224"/>
            <a:ext cx="85690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非常的應用非常熟悉，把資料結構化成適合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處理的模式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掌握關鍵欄位後，利用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處理特徵及預測，不管中間的特徵的關連，由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自動化處理，不需要管領域的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know-how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預測力高，但無法找出影響消費的原因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對於資料轉換成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合適的模式，非常值得學習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E68909-9AB0-4840-B0D2-7665BEC0C796}"/>
              </a:ext>
            </a:extLst>
          </p:cNvPr>
          <p:cNvSpPr txBox="1"/>
          <p:nvPr/>
        </p:nvSpPr>
        <p:spPr>
          <a:xfrm>
            <a:off x="587699" y="5740400"/>
            <a:ext cx="6418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https://github.com/AxotZero/esun_consumption_prediction_1st_place_solution</a:t>
            </a:r>
          </a:p>
        </p:txBody>
      </p:sp>
    </p:spTree>
    <p:extLst>
      <p:ext uri="{BB962C8B-B14F-4D97-AF65-F5344CB8AC3E}">
        <p14:creationId xmlns:p14="http://schemas.microsoft.com/office/powerpoint/2010/main" val="1759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800587-D2AB-403A-8008-20C4FB36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924F18-6DAF-4E9A-836F-A1976EA9AC8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FB2BDF-F453-400D-8695-63220A6C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" y="961572"/>
            <a:ext cx="6603412" cy="1637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BDBC8B-DB4D-4290-8BDF-27D055EE1BDB}"/>
              </a:ext>
            </a:extLst>
          </p:cNvPr>
          <p:cNvSpPr txBox="1"/>
          <p:nvPr/>
        </p:nvSpPr>
        <p:spPr>
          <a:xfrm>
            <a:off x="1020618" y="28172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時變特徵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(Time-variant Feature)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8C399C0-9F01-4EC5-8B0D-360A286F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06" y="3216429"/>
            <a:ext cx="6175097" cy="2112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F9028A-9452-4B08-BB6E-3472FAB19B1D}"/>
              </a:ext>
            </a:extLst>
          </p:cNvPr>
          <p:cNvSpPr txBox="1"/>
          <p:nvPr/>
        </p:nvSpPr>
        <p:spPr>
          <a:xfrm>
            <a:off x="1033961" y="5469411"/>
            <a:ext cx="4998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針對數值型特徵進行正規化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針對各類別的每月消費金額及次數，統計後轉換成排名特徵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針對各類別的累計消費金額及次數，統計後轉換成排名特徵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最後總共有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數值型特徵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01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9F257-D2DA-4948-8E2C-623320E6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F1DC6B-311B-4056-9D9A-17E6856B16B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FE6102-9304-4641-970E-0F2D6D14CCCD}"/>
              </a:ext>
            </a:extLst>
          </p:cNvPr>
          <p:cNvSpPr txBox="1"/>
          <p:nvPr/>
        </p:nvSpPr>
        <p:spPr>
          <a:xfrm>
            <a:off x="318654" y="9452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92929"/>
                </a:solidFill>
                <a:effectLst/>
                <a:latin typeface="charter"/>
              </a:rPr>
              <a:t>非時變特徵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(Time-invariant Feature)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849FDB-775F-43F4-949E-2E6802FA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5" y="1338418"/>
            <a:ext cx="4715164" cy="3154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19B0E18-2649-4629-B63B-06DCA6DFF6DD}"/>
              </a:ext>
            </a:extLst>
          </p:cNvPr>
          <p:cNvSpPr txBox="1"/>
          <p:nvPr/>
        </p:nvSpPr>
        <p:spPr>
          <a:xfrm>
            <a:off x="5163129" y="1839251"/>
            <a:ext cx="344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像是行業別及職位別，每個類別對應的數值可能是沒有關聯的，同時數值差異也非常大，簡化起見這些特徵就不會加入。最後加入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種特徵，分別是婚姻狀態、學歷代碼、國籍、性別代碼、年紀、正附卡註記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751CC2-7352-4480-87BD-98C7D507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" y="4690358"/>
            <a:ext cx="4844475" cy="181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732B5E-252C-4251-A50B-573ED3A7764B}"/>
              </a:ext>
            </a:extLst>
          </p:cNvPr>
          <p:cNvSpPr txBox="1"/>
          <p:nvPr/>
        </p:nvSpPr>
        <p:spPr>
          <a:xfrm>
            <a:off x="5301161" y="4961411"/>
            <a:ext cx="3303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結合時變特徵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(160)+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非時變特徵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(6)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166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個特徵進行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</a:p>
        </p:txBody>
      </p:sp>
    </p:spTree>
    <p:extLst>
      <p:ext uri="{BB962C8B-B14F-4D97-AF65-F5344CB8AC3E}">
        <p14:creationId xmlns:p14="http://schemas.microsoft.com/office/powerpoint/2010/main" val="185659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D2508-091D-4D92-A6CC-606C217D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EDD59B1-7E83-4215-90D1-F7D8949EDA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15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5E5DAA-C52D-493D-A01B-BF7A6DDA349A}"/>
              </a:ext>
            </a:extLst>
          </p:cNvPr>
          <p:cNvSpPr txBox="1"/>
          <p:nvPr/>
        </p:nvSpPr>
        <p:spPr>
          <a:xfrm>
            <a:off x="143164" y="1154668"/>
            <a:ext cx="78462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u="sng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瓶頸</a:t>
            </a:r>
            <a:endParaRPr lang="en-US" altLang="zh-TW" b="1" i="0" u="sng" dirty="0">
              <a:solidFill>
                <a:srgbClr val="2929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首先資料集當中一共有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500000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個不同客戶，資料筆數高達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33M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，光是將整個資料集讀進來，就會占用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 GB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以上的記憶體資源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過程會付出相當大的運算量，造成訓練上的瓶頸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51E3C1-55DA-4964-96A6-0B44A964E3D7}"/>
              </a:ext>
            </a:extLst>
          </p:cNvPr>
          <p:cNvSpPr txBox="1"/>
          <p:nvPr/>
        </p:nvSpPr>
        <p:spPr>
          <a:xfrm>
            <a:off x="854363" y="1981398"/>
            <a:ext cx="72921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將完整的資料集根據不同的客戶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切成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500000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個小檔案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所需要處理的資料維度就會從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大幅降低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上下的數量級，能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將一個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的訓練時間從數小時降低為數分鐘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29EB21B7-CB6A-4B2A-8E65-DCB9444A3180}"/>
              </a:ext>
            </a:extLst>
          </p:cNvPr>
          <p:cNvSpPr/>
          <p:nvPr/>
        </p:nvSpPr>
        <p:spPr>
          <a:xfrm>
            <a:off x="459510" y="2202948"/>
            <a:ext cx="290944" cy="295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A2EBE14-5AF8-483C-B4BA-782D5CD3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3029678"/>
            <a:ext cx="2939650" cy="2782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C3C0C23-CD09-4076-B9A3-5D3EF537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09" y="3029678"/>
            <a:ext cx="2527821" cy="2769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CA5F299-5FC3-4E7C-9016-2C9FE650C018}"/>
              </a:ext>
            </a:extLst>
          </p:cNvPr>
          <p:cNvSpPr txBox="1"/>
          <p:nvPr/>
        </p:nvSpPr>
        <p:spPr>
          <a:xfrm>
            <a:off x="6533207" y="3317338"/>
            <a:ext cx="20971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利用前一個月來預測下一個月份的結果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取出過往的消費記錄，再用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轉換為最終的結果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NDCG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進行優化的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Listwise Loss :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charter"/>
              </a:rPr>
              <a:t>XE_NDCG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834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7FF6F-F29D-491F-9750-9E663841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8E2797-A4DB-4392-A980-AB9DF07D82B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F11A09-AFB1-4B20-9720-64E97F3B1CE3}"/>
              </a:ext>
            </a:extLst>
          </p:cNvPr>
          <p:cNvSpPr txBox="1"/>
          <p:nvPr/>
        </p:nvSpPr>
        <p:spPr>
          <a:xfrm>
            <a:off x="355600" y="1210086"/>
            <a:ext cx="82486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為了避免訓練時間過長以及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，我會使用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Early Stopping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機制，當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Data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NDCG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指標連續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沒有上升的時候就會停止訓練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Leaderboard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上面取得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0.7260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的成績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上傳系統的結果做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Soft Ensemble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，也就是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Leaderboard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得到的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NDCG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分數來加權不同模型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 Feature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Seed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、模型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Hyperparameter)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的預測結果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，這樣做大約可以提升分數至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0.7266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F175BF-B4E5-48BD-9720-38FC6D98320F}"/>
              </a:ext>
            </a:extLst>
          </p:cNvPr>
          <p:cNvSpPr txBox="1"/>
          <p:nvPr/>
        </p:nvSpPr>
        <p:spPr>
          <a:xfrm>
            <a:off x="6844545" y="2999332"/>
            <a:ext cx="21147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其它嘗試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利用目前比較紅的複雜模型來訓練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在自己的驗證資料集上結果比較好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但上傳系統結果郤比簡單的</a:t>
            </a:r>
            <a:r>
              <a:rPr lang="en-US" altLang="zh-TW" b="1" dirty="0" err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Linear+LSTM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</a:t>
            </a:r>
            <a:endParaRPr lang="en-US" altLang="zh-TW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可能原因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複雜的模型較容易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overfitting,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因為自己的驗證集不夠具代表性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造成複雜模型 </a:t>
            </a:r>
            <a:r>
              <a:rPr lang="en-US" altLang="zh-TW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4F3DD8-E5C5-437E-AC21-23D91CCC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3134286"/>
            <a:ext cx="3149468" cy="2257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470817-CD52-42C8-A8BD-C0110CC4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80" y="3069449"/>
            <a:ext cx="2618271" cy="2569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812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63F74-7E43-4B65-B4AF-46E648FB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B347B-07E5-42CB-B9B1-03844ECFCE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49D9ED4-F1BB-41CE-A808-14A2D741BDC1}"/>
              </a:ext>
            </a:extLst>
          </p:cNvPr>
          <p:cNvSpPr txBox="1"/>
          <p:nvPr/>
        </p:nvSpPr>
        <p:spPr>
          <a:xfrm>
            <a:off x="282297" y="4800131"/>
            <a:ext cx="88617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https://medium.com/@jeff_79948/%E7%8E%89%E5%B1%B1%E4%BA%BA%E5%B7%A5%E6%99%BA%E6%85%A7%E5%85%AC%E9%96%8B%E6%8C%91%E6%88%B0%E8%B3%BD2021%E5%86%AC%E5%AD%A3%E8%B3%BD-%E4%BF%A1%E7%94%A8%E5%8D%A1%E6%B6%88%E8%B2%BB%E9%A1%9E%E5%88%A5%E6%8E%A8%E8%96%A6-7e5ef5381dfc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7A3F2E-B9BB-4FB6-99F5-0659023A060D}"/>
              </a:ext>
            </a:extLst>
          </p:cNvPr>
          <p:cNvSpPr txBox="1"/>
          <p:nvPr/>
        </p:nvSpPr>
        <p:spPr>
          <a:xfrm>
            <a:off x="445648" y="1150224"/>
            <a:ext cx="85690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先針對資料進行分析，</a:t>
            </a:r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利用人工找出的特徵，加入</a:t>
            </a:r>
            <a:r>
              <a:rPr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</a:t>
            </a:r>
            <a:r>
              <a:rPr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模型就能取得良好的結果</a:t>
            </a:r>
            <a:r>
              <a:rPr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因為資料已具有代表性</a:t>
            </a:r>
            <a:r>
              <a:rPr lang="en-US" altLang="zh-TW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每次提交的結果來修正模型參數</a:t>
            </a:r>
            <a:r>
              <a:rPr lang="en-US" altLang="zh-TW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進而提升結果</a:t>
            </a:r>
            <a:endParaRPr lang="en-US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值得學習的地方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和基本的特徵分析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讓結果具預測性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也能理解影響原因</a:t>
            </a:r>
          </a:p>
        </p:txBody>
      </p:sp>
    </p:spTree>
    <p:extLst>
      <p:ext uri="{BB962C8B-B14F-4D97-AF65-F5344CB8AC3E}">
        <p14:creationId xmlns:p14="http://schemas.microsoft.com/office/powerpoint/2010/main" val="105445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69598D-2D03-49D9-8816-EDB326DD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E7E35F-1D93-4448-84C8-C31CA8DB2D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05C9BA-F438-4783-A6C4-75A5A5249285}"/>
              </a:ext>
            </a:extLst>
          </p:cNvPr>
          <p:cNvSpPr txBox="1"/>
          <p:nvPr/>
        </p:nvSpPr>
        <p:spPr>
          <a:xfrm>
            <a:off x="554182" y="1246909"/>
            <a:ext cx="76661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建立消費頻率的特徵</a:t>
            </a:r>
            <a:endParaRPr lang="en-US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去除分析上不相關的特徵</a:t>
            </a:r>
            <a:endParaRPr lang="en-US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個月份的預測模型</a:t>
            </a:r>
            <a:endParaRPr lang="en-US" altLang="zh-TW" sz="20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將每個模型的預測結果進行組合，進行標準化後取最大值為推論類別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2D2D4B-E5D0-4784-B946-800ECED46407}"/>
              </a:ext>
            </a:extLst>
          </p:cNvPr>
          <p:cNvSpPr txBox="1"/>
          <p:nvPr/>
        </p:nvSpPr>
        <p:spPr>
          <a:xfrm>
            <a:off x="524156" y="2981488"/>
            <a:ext cx="8569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因為本身為私人企業，因此對於處理方式公開的較少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主要特色為建立多個模型，再用多個模型的結果來提升準確率</a:t>
            </a:r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413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512D08-3378-4FBF-9995-2A49F548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第四名的方法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17F91F-9519-4851-BE0A-7830E1930C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19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3ED9AD-A39F-4B92-ADA0-2A5D34F04E51}"/>
              </a:ext>
            </a:extLst>
          </p:cNvPr>
          <p:cNvSpPr txBox="1"/>
          <p:nvPr/>
        </p:nvSpPr>
        <p:spPr>
          <a:xfrm>
            <a:off x="591127" y="107141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資料前處理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E96404-DBF8-4B77-8824-8A7391998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4" y="1738559"/>
            <a:ext cx="7990476" cy="11523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C6E45F-FDC7-4910-B295-04DFA3FB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7" y="3201117"/>
            <a:ext cx="7738450" cy="20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7143D-09FE-4BE1-9D99-CF6B7071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390199-C78B-4255-AC99-2129D12EF3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95F5AC-A15F-465B-AD60-40C48DF2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7" y="1615661"/>
            <a:ext cx="7176655" cy="95189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61BE457-B23F-455E-A7C9-0D450C3A0F53}"/>
              </a:ext>
            </a:extLst>
          </p:cNvPr>
          <p:cNvSpPr txBox="1"/>
          <p:nvPr/>
        </p:nvSpPr>
        <p:spPr>
          <a:xfrm>
            <a:off x="794327" y="2567555"/>
            <a:ext cx="5370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https://tbrain.trendmicro.com.tw/Competitions/Details/18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D73EED-A68B-4CA0-8B0F-083DCE62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6" y="3199079"/>
            <a:ext cx="8290520" cy="24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7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E1E29-38E6-4EE6-87CC-10A7742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第四名的方法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F5C3C1-836F-47D0-B6C0-D353DF2C3B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A26770-7030-430B-928B-05E4D1CBFBA2}"/>
              </a:ext>
            </a:extLst>
          </p:cNvPr>
          <p:cNvSpPr txBox="1"/>
          <p:nvPr/>
        </p:nvSpPr>
        <p:spPr>
          <a:xfrm>
            <a:off x="447961" y="1682030"/>
            <a:ext cx="71905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顧客特徵: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以每位顧客在資料的最後一筆有效資料為主 (+10)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另加入最初18個月平均消費金額比例最高的卡號 (+1)</a:t>
            </a:r>
          </a:p>
          <a:p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其餘特徵工程: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所有商品18個月的消費金額/次數之平均值/標準差 (+4)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所有商品近3個月的消費金額/次數之平均值/標準差 (+4)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上述兩者平均數的比值 (+2)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每類商品18個月的消費金額/次數之平均值/標準差 (+64)</a:t>
            </a: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每類商品線上下國內外18個月的消費金額比例平均值 (+64)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11EC57-DB13-4BFE-9E54-1DF0AAA31039}"/>
              </a:ext>
            </a:extLst>
          </p:cNvPr>
          <p:cNvSpPr txBox="1"/>
          <p:nvPr/>
        </p:nvSpPr>
        <p:spPr>
          <a:xfrm>
            <a:off x="363111" y="10395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</a:p>
        </p:txBody>
      </p:sp>
    </p:spTree>
    <p:extLst>
      <p:ext uri="{BB962C8B-B14F-4D97-AF65-F5344CB8AC3E}">
        <p14:creationId xmlns:p14="http://schemas.microsoft.com/office/powerpoint/2010/main" val="269343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BF48E-35E4-497A-9F4F-BF9DD51D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第四名的方法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DD4C21-17CB-4151-9F59-B65F2508F2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7CCC85-7CBF-4E27-8B3E-A11A81D6FA43}"/>
              </a:ext>
            </a:extLst>
          </p:cNvPr>
          <p:cNvSpPr txBox="1"/>
          <p:nvPr/>
        </p:nvSpPr>
        <p:spPr>
          <a:xfrm>
            <a:off x="363111" y="10395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模型與超參數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06B292-DC06-4AF1-9194-FCEC13C1E3EC}"/>
              </a:ext>
            </a:extLst>
          </p:cNvPr>
          <p:cNvSpPr txBox="1"/>
          <p:nvPr/>
        </p:nvSpPr>
        <p:spPr>
          <a:xfrm>
            <a:off x="462394" y="1684560"/>
            <a:ext cx="7000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以上述資料為輸入特徵,建立16個分類模型與16個迴歸模型分別預測16類商品下個月的消費行為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下個月此類別商品是否有交易紀錄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(True/False)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下個月此類別商品之交易金額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選用模型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:Light GBM classifier / regressor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3284CB-CF72-449F-AA06-A5E053E0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75994"/>
            <a:ext cx="6233150" cy="26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AE953-5C2A-4A21-A39F-24A692EB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第四名的方法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A0F2DEE-CB3B-460C-8ADC-653A98AB77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22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4FBFAE-7467-4DFE-8C44-50FC9320345C}"/>
              </a:ext>
            </a:extLst>
          </p:cNvPr>
          <p:cNvSpPr txBox="1"/>
          <p:nvPr/>
        </p:nvSpPr>
        <p:spPr>
          <a:xfrm>
            <a:off x="363111" y="10395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集成學習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672E16-5B69-49E8-8445-4F6514670EBE}"/>
              </a:ext>
            </a:extLst>
          </p:cNvPr>
          <p:cNvSpPr txBox="1"/>
          <p:nvPr/>
        </p:nvSpPr>
        <p:spPr>
          <a:xfrm>
            <a:off x="475672" y="1562786"/>
            <a:ext cx="784629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取不同特徵製作了三份原始資料,並分別依此訓練模型,將模型之預測機率與預測消費金額分別做平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均後再以相同方法做類別推薦。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Ver. A: 消費金額、次數、線下國內、線上國內、線下海外、線上海外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金額佔比、與當月金額占筆最高的卡片類別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Ver. B:消費金額、次數、線下國內、線上國內、線下海外、線上海外消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費次數、與當月金額占筆最高的卡片類別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Ver. C:消費金額、次數、線下國內、線上國內、線下海外、線上海外消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費次數、與當月消費次數最高的卡片類別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EC31F9-1665-4657-A75F-E3943DE84C91}"/>
              </a:ext>
            </a:extLst>
          </p:cNvPr>
          <p:cNvSpPr txBox="1"/>
          <p:nvPr/>
        </p:nvSpPr>
        <p:spPr>
          <a:xfrm>
            <a:off x="475672" y="41937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其它特色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8BC974-CC39-445C-BA4D-FF361E600F45}"/>
              </a:ext>
            </a:extLst>
          </p:cNvPr>
          <p:cNvSpPr txBox="1"/>
          <p:nvPr/>
        </p:nvSpPr>
        <p:spPr>
          <a:xfrm>
            <a:off x="475672" y="4408735"/>
            <a:ext cx="78462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•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168 GB RAM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的主機，提供超高維度的處理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演算法，讓每次模型都可以快速的生成出來，增加實驗的效率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mins / 16 models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54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9DC7E-9A15-48F3-99C4-44E5EF70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第四名的方法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499847-00DB-42FA-9B95-443E295C100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23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083FE1-EC13-4EC8-B580-E102126E23B2}"/>
              </a:ext>
            </a:extLst>
          </p:cNvPr>
          <p:cNvSpPr txBox="1"/>
          <p:nvPr/>
        </p:nvSpPr>
        <p:spPr>
          <a:xfrm>
            <a:off x="287478" y="1300470"/>
            <a:ext cx="85690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採用大量傳統特徵工程處理方式，增加特徵提升準確率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同時採用分類及回歸模型，利用不同方式的優點提升效果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大量的模型數量降低模型間的偏差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值得學習的地方，結合分類及回歸模型，利用多模型來降低模型的偏差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781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39EB7C-47B1-4848-BD4B-4808784B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DCF72E-55A7-4E51-9877-9E13C0AD3B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9410EA-9339-4AE0-90D8-8B72554587DB}"/>
              </a:ext>
            </a:extLst>
          </p:cNvPr>
          <p:cNvSpPr txBox="1"/>
          <p:nvPr/>
        </p:nvSpPr>
        <p:spPr>
          <a:xfrm>
            <a:off x="363111" y="10395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2035EB-BAC0-41C6-BF2A-CF3BFC05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11" y="1718944"/>
            <a:ext cx="6079744" cy="3119053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B111C30B-BBB2-4AAB-A572-BDF26FA83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5084711"/>
            <a:ext cx="6774887" cy="5539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建立每個客戶的purchasing map，假定該客戶在某個月有某項商品 (</a:t>
            </a:r>
            <a:r>
              <a:rPr kumimoji="0" lang="zh-TW" altLang="zh-TW" sz="1500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i.e.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, </a:t>
            </a: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shop_tag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ea typeface="charter"/>
              </a:rPr>
              <a:t>)的交易行為 (無論支出或刷退)，則該entry記錄為1、反之則為0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 </a:t>
            </a: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12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1E84E-D215-43E3-BA75-F976B0E1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DF4851-9CF7-47AF-9553-055CBEFDD5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D6BD52-92BB-42C7-882E-993EDC065CE5}"/>
              </a:ext>
            </a:extLst>
          </p:cNvPr>
          <p:cNvSpPr txBox="1"/>
          <p:nvPr/>
        </p:nvSpPr>
        <p:spPr>
          <a:xfrm>
            <a:off x="363111" y="10395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A47144-23BD-4798-B6FA-A30560D04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82" y="1634205"/>
            <a:ext cx="7342909" cy="55399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做了三個層次的限制：(1) Numeric feature的選取、(2) Time interval (</a:t>
            </a:r>
            <a:r>
              <a:rPr kumimoji="0" lang="zh-TW" altLang="zh-TW" sz="1500" b="0" i="1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i.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e.</a:t>
            </a:r>
            <a:r>
              <a:rPr kumimoji="0" lang="zh-TW" altLang="zh-TW" sz="1500" b="0" i="1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, </a:t>
            </a:r>
            <a:r>
              <a:rPr kumimoji="0" lang="zh-TW" altLang="zh-TW" sz="11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dt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ea typeface="charter"/>
              </a:rPr>
              <a:t> 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interval)的選擇、(3) </a:t>
            </a:r>
            <a:r>
              <a:rPr kumimoji="0" lang="zh-TW" altLang="zh-TW" sz="11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 Unicode MS"/>
                <a:ea typeface="Menlo"/>
              </a:rPr>
              <a:t>shop_tag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ea typeface="charter"/>
              </a:rPr>
              <a:t> 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292929"/>
                </a:solidFill>
                <a:effectLst/>
                <a:latin typeface="Arial" panose="020B0604020202020204" pitchFamily="34" charset="0"/>
                <a:ea typeface="charter"/>
              </a:rPr>
              <a:t>subset的設置，有效降低raw feature vector的維度</a:t>
            </a:r>
            <a:r>
              <a:rPr kumimoji="0" lang="zh-TW" altLang="zh-TW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712494-6B57-4C37-81C6-7A216A4E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14" y="2366796"/>
            <a:ext cx="5302452" cy="31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FEC0B-52A3-4F22-8ED6-B85F0554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3CC031-1FA5-4C9C-8BC0-115A1FA74C3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DA9E14-569A-4BD1-BEF6-1FE4009BF3D1}"/>
              </a:ext>
            </a:extLst>
          </p:cNvPr>
          <p:cNvSpPr txBox="1"/>
          <p:nvPr/>
        </p:nvSpPr>
        <p:spPr>
          <a:xfrm>
            <a:off x="363111" y="10395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908C1B-1E68-48AF-B274-28841449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" y="1696238"/>
            <a:ext cx="5095639" cy="36190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9CE9A56-846E-42E5-98CC-3A268506DCEE}"/>
              </a:ext>
            </a:extLst>
          </p:cNvPr>
          <p:cNvSpPr txBox="1"/>
          <p:nvPr/>
        </p:nvSpPr>
        <p:spPr>
          <a:xfrm>
            <a:off x="675704" y="5449102"/>
            <a:ext cx="8052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藉由切割</a:t>
            </a:r>
            <a:r>
              <a:rPr lang="en-US" altLang="zh-TW" dirty="0"/>
              <a:t>dt</a:t>
            </a:r>
            <a:r>
              <a:rPr lang="zh-TW" altLang="en-US" dirty="0"/>
              <a:t>，劃分不同的</a:t>
            </a:r>
            <a:r>
              <a:rPr lang="en-US" altLang="zh-TW" dirty="0"/>
              <a:t>time groups</a:t>
            </a:r>
            <a:r>
              <a:rPr lang="zh-TW" altLang="en-US" dirty="0"/>
              <a:t>，並賦予每個月 </a:t>
            </a:r>
            <a:r>
              <a:rPr lang="en-US" altLang="zh-TW" dirty="0"/>
              <a:t>(i.e., dt)</a:t>
            </a:r>
            <a:r>
              <a:rPr lang="zh-TW" altLang="en-US" dirty="0"/>
              <a:t>的數值不同的</a:t>
            </a:r>
            <a:r>
              <a:rPr lang="en-US" altLang="zh-TW" dirty="0"/>
              <a:t>weight</a:t>
            </a:r>
            <a:r>
              <a:rPr lang="zh-TW" altLang="en-US" dirty="0"/>
              <a:t>，利用</a:t>
            </a:r>
            <a:r>
              <a:rPr lang="en-US" altLang="zh-TW" dirty="0"/>
              <a:t>decaying</a:t>
            </a:r>
            <a:r>
              <a:rPr lang="zh-TW" altLang="en-US" dirty="0"/>
              <a:t>的效果讓 </a:t>
            </a:r>
            <a:r>
              <a:rPr lang="en-US" altLang="zh-TW" dirty="0"/>
              <a:t>historical purchasing vector</a:t>
            </a:r>
            <a:r>
              <a:rPr lang="zh-TW" altLang="en-US" dirty="0"/>
              <a:t>更關注</a:t>
            </a:r>
            <a:r>
              <a:rPr lang="en-US" altLang="zh-TW" dirty="0"/>
              <a:t>recency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1123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6E394-271C-4BEF-8C0F-5C85E8B7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86C684-E721-4686-A39B-08E3CE7D142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52B843-B052-4EE9-A9FF-2E1AA3F6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7" y="1488181"/>
            <a:ext cx="6022150" cy="32720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D9E349-BC0C-4D3B-8C5F-C06E8C683022}"/>
              </a:ext>
            </a:extLst>
          </p:cNvPr>
          <p:cNvSpPr txBox="1"/>
          <p:nvPr/>
        </p:nvSpPr>
        <p:spPr>
          <a:xfrm>
            <a:off x="494707" y="8643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0A290CC-F2EA-4A4E-AB4C-2C3A764B5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07" y="4947222"/>
            <a:ext cx="7006384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取⽤時間與現在最接近的dt (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i.e.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month 24)作為基準，替每個客⼾建⽴client attribute vector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，再利用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方法建立不同客戶間的消費相似度特徵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0381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95569-08F8-4FB9-A65F-AF70A26A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5A622E-6282-4D85-B208-EF1CFE5A6C0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4493DC-62D3-41CF-BA80-62C3752E7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5" y="1540468"/>
            <a:ext cx="7138888" cy="37770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1753A7-935A-43D8-AF7B-AEBB44050F4A}"/>
              </a:ext>
            </a:extLst>
          </p:cNvPr>
          <p:cNvSpPr txBox="1"/>
          <p:nvPr/>
        </p:nvSpPr>
        <p:spPr>
          <a:xfrm>
            <a:off x="540888" y="94746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11D07-1B56-4F69-A34B-FC4110E4D4C2}"/>
              </a:ext>
            </a:extLst>
          </p:cNvPr>
          <p:cNvSpPr txBox="1"/>
          <p:nvPr/>
        </p:nvSpPr>
        <p:spPr>
          <a:xfrm>
            <a:off x="715817" y="5520353"/>
            <a:ext cx="7680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將不同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meta model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預測出的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probability distribution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weighted sum</a:t>
            </a:r>
          </a:p>
          <a:p>
            <a:r>
              <a: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再組合不同模型的結果來進行預測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604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37B6A-D466-4B68-8D62-6C4F2E03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第五名的方法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88CC29-0456-45B9-BFD7-39909BD08B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29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86D5D9-376B-4094-8A8C-E3823BB5FE03}"/>
              </a:ext>
            </a:extLst>
          </p:cNvPr>
          <p:cNvSpPr txBox="1"/>
          <p:nvPr/>
        </p:nvSpPr>
        <p:spPr>
          <a:xfrm>
            <a:off x="287478" y="1300470"/>
            <a:ext cx="85690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採用大量傳統特徵工程處理方式，增加特徵提升準確率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模型，建立不同客戶間的相似度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利用多個模型數量降低模型間的偏差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值得學習的地方，利用模型建立出客戶相似度的特徵，利用多模型來降低模型的偏差</a:t>
            </a:r>
            <a:endParaRPr lang="en-US" altLang="zh-TW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764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BA0E45-13C5-4231-AE86-1DE63415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訓練資料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3483B0-25D9-4F7B-A56C-DCF0A7C2F0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</a:t>
            </a:fld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B004FB7-E312-445D-AA66-C8E36518D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25206"/>
              </p:ext>
            </p:extLst>
          </p:nvPr>
        </p:nvGraphicFramePr>
        <p:xfrm>
          <a:off x="231496" y="930280"/>
          <a:ext cx="4497521" cy="57496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7453">
                  <a:extLst>
                    <a:ext uri="{9D8B030D-6E8A-4147-A177-3AD203B41FA5}">
                      <a16:colId xmlns:a16="http://schemas.microsoft.com/office/drawing/2014/main" val="1111276401"/>
                    </a:ext>
                  </a:extLst>
                </a:gridCol>
                <a:gridCol w="1705549">
                  <a:extLst>
                    <a:ext uri="{9D8B030D-6E8A-4147-A177-3AD203B41FA5}">
                      <a16:colId xmlns:a16="http://schemas.microsoft.com/office/drawing/2014/main" val="541147449"/>
                    </a:ext>
                  </a:extLst>
                </a:gridCol>
                <a:gridCol w="1454519">
                  <a:extLst>
                    <a:ext uri="{9D8B030D-6E8A-4147-A177-3AD203B41FA5}">
                      <a16:colId xmlns:a16="http://schemas.microsoft.com/office/drawing/2014/main" val="1097308270"/>
                    </a:ext>
                  </a:extLst>
                </a:gridCol>
              </a:tblGrid>
              <a:tr h="406110">
                <a:tc gridSpan="3">
                  <a:txBody>
                    <a:bodyPr/>
                    <a:lstStyle/>
                    <a:p>
                      <a:pPr algn="ctr"/>
                      <a:r>
                        <a:rPr lang="zh-TW" sz="11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訓練資料欄位說明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459" marR="6459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55611"/>
                  </a:ext>
                </a:extLst>
              </a:tr>
              <a:tr h="213742"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欄位中文名稱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資料型態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301043173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消費月份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數值型（數字越大表是月份離</a:t>
                      </a:r>
                      <a:r>
                        <a:rPr lang="en-US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testing data</a:t>
                      </a:r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越近）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751065067"/>
                  </a:ext>
                </a:extLst>
              </a:tr>
              <a:tr h="213742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chid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顧客編號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-           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233421299"/>
                  </a:ext>
                </a:extLst>
              </a:tr>
              <a:tr h="213742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shop_tag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消費類別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174873417"/>
                  </a:ext>
                </a:extLst>
              </a:tr>
              <a:tr h="213742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444370779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txn_amt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消費金額（經過神秘轉換）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數值型（數字越大代表原始金額越大）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532184025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domestic_offline_cnt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國內實體通路消費次數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259195182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 dirty="0" err="1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domestic_online_cnt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國內線上通路消費次數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090187168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overseas_offline_cnt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海外實體通路消費次數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058188906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overseas_online_cnt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海外線上通路消費次數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94765210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domestic_offline_amt_pct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國內實體通路消費金額佔比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303656308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domestic_online_amt_pct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國內線上通路消費金額佔比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765031713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overseas_offline_amt_pct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海外實體通路消費金額佔比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925780759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overseas_online_amt_pct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海外線上通路消費金額佔比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73272515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2DCCA4-45CA-432D-BF8D-9F981E5BE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08582"/>
              </p:ext>
            </p:extLst>
          </p:nvPr>
        </p:nvGraphicFramePr>
        <p:xfrm>
          <a:off x="4882871" y="936199"/>
          <a:ext cx="4094874" cy="57437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725">
                  <a:extLst>
                    <a:ext uri="{9D8B030D-6E8A-4147-A177-3AD203B41FA5}">
                      <a16:colId xmlns:a16="http://schemas.microsoft.com/office/drawing/2014/main" val="1111276401"/>
                    </a:ext>
                  </a:extLst>
                </a:gridCol>
                <a:gridCol w="1554190">
                  <a:extLst>
                    <a:ext uri="{9D8B030D-6E8A-4147-A177-3AD203B41FA5}">
                      <a16:colId xmlns:a16="http://schemas.microsoft.com/office/drawing/2014/main" val="541147449"/>
                    </a:ext>
                  </a:extLst>
                </a:gridCol>
                <a:gridCol w="939959">
                  <a:extLst>
                    <a:ext uri="{9D8B030D-6E8A-4147-A177-3AD203B41FA5}">
                      <a16:colId xmlns:a16="http://schemas.microsoft.com/office/drawing/2014/main" val="1097308270"/>
                    </a:ext>
                  </a:extLst>
                </a:gridCol>
              </a:tblGrid>
              <a:tr h="339952">
                <a:tc gridSpan="3"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訓練資料欄位說明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</a:endParaRPr>
                    </a:p>
                  </a:txBody>
                  <a:tcPr marL="6459" marR="6459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55611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欄位中文名稱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資料型態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422206872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card_1_txn_cnt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82121409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card_2_txn_cnt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423280366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card_3_txn_cnt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419340577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card_4_txn_cnt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611446838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card_5_txn_cnt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53476900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card_6_txn_cnt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449526039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card_7_txn_cnt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845182130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card_8_txn_cnt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68531062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card_9_txn_cnt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346769676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card_10_txn_cnt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102109324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card_11_txn_cnt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36742868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card_12_txn_cnt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4193957647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card_13_txn_cnt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53936536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card_14_txn_cnt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62980938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card_other_txn_cnt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其他卡片消費次數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246923319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card_1_txn_amt_pct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811506942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card_2_txn_amt_pct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360599132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card_3_txn_amt_pct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796161734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card_4_txn_amt_pct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71108078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card_5_txn_amt_pct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2713784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card_6_txn_amt_pct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996588765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card_7_txn_amt_pct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327774975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card_8_txn_amt_pct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428875101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card_9_txn_amt_pct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23804855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card_10_txn_amt_pct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66676391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card_11_txn_amt_pct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758613030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card_12_txn_amt_pct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083810153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card_13_txn_amt_pct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076277750"/>
                  </a:ext>
                </a:extLst>
              </a:tr>
              <a:tr h="16997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card_14_txn_amt_pct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卡片</a:t>
                      </a:r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978636742"/>
                  </a:ext>
                </a:extLst>
              </a:tr>
              <a:tr h="304486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card_other_txn_amt_pct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其他卡片消費金額佔比</a:t>
                      </a:r>
                      <a:endParaRPr lang="zh-TW" sz="1000" kern="10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+mj-lt"/>
                          <a:ea typeface="微軟正黑體" panose="020B0604030504040204" pitchFamily="34" charset="-120"/>
                        </a:rPr>
                        <a:t>數值型</a:t>
                      </a:r>
                      <a:endParaRPr lang="zh-TW" sz="1000" kern="100" dirty="0">
                        <a:effectLst/>
                        <a:latin typeface="+mj-lt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44892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87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EC50C-63C0-4C49-8775-4DBE3184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59B8EA-1BDA-4C46-9254-EBE6E7D8447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30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E84A57C-092A-482C-B816-5B7D8C7F9339}"/>
              </a:ext>
            </a:extLst>
          </p:cNvPr>
          <p:cNvSpPr txBox="1"/>
          <p:nvPr/>
        </p:nvSpPr>
        <p:spPr>
          <a:xfrm>
            <a:off x="517237" y="1320800"/>
            <a:ext cx="7860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針對排序問題，用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來進行比較容易處理，可以在最末層調整成排序的輸出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針對時序相依特徵，搭配後端ＤＮＮ的模型訓練，目前主流方式為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，將時序資料編碼為向量，再轉換成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95701EB-945A-448B-A6A1-E6183A7F385B}"/>
              </a:ext>
            </a:extLst>
          </p:cNvPr>
          <p:cNvSpPr/>
          <p:nvPr/>
        </p:nvSpPr>
        <p:spPr>
          <a:xfrm>
            <a:off x="5051408" y="3265055"/>
            <a:ext cx="984268" cy="22721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D85E3CB-5435-4131-8A21-DC6720145244}"/>
              </a:ext>
            </a:extLst>
          </p:cNvPr>
          <p:cNvSpPr/>
          <p:nvPr/>
        </p:nvSpPr>
        <p:spPr>
          <a:xfrm>
            <a:off x="2987676" y="4563169"/>
            <a:ext cx="1431635" cy="10390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B48A178-EEDA-4F76-B5EE-A40A12D59537}"/>
              </a:ext>
            </a:extLst>
          </p:cNvPr>
          <p:cNvSpPr/>
          <p:nvPr/>
        </p:nvSpPr>
        <p:spPr>
          <a:xfrm>
            <a:off x="2987676" y="3265055"/>
            <a:ext cx="1431635" cy="10390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A1D881-F944-4B2B-BA6F-3F587A290265}"/>
              </a:ext>
            </a:extLst>
          </p:cNvPr>
          <p:cNvSpPr/>
          <p:nvPr/>
        </p:nvSpPr>
        <p:spPr>
          <a:xfrm>
            <a:off x="6316791" y="3265055"/>
            <a:ext cx="1039089" cy="22721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柱形 8">
            <a:extLst>
              <a:ext uri="{FF2B5EF4-FFF2-40B4-BE49-F238E27FC236}">
                <a16:creationId xmlns:a16="http://schemas.microsoft.com/office/drawing/2014/main" id="{AF9ED6EF-C41D-4522-B8D3-36C7C1955892}"/>
              </a:ext>
            </a:extLst>
          </p:cNvPr>
          <p:cNvSpPr/>
          <p:nvPr/>
        </p:nvSpPr>
        <p:spPr>
          <a:xfrm>
            <a:off x="410728" y="3827973"/>
            <a:ext cx="820863" cy="1340270"/>
          </a:xfrm>
          <a:prstGeom prst="can">
            <a:avLst>
              <a:gd name="adj" fmla="val 8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</p:txBody>
      </p:sp>
      <p:sp>
        <p:nvSpPr>
          <p:cNvPr id="10" name="圓柱形 9">
            <a:extLst>
              <a:ext uri="{FF2B5EF4-FFF2-40B4-BE49-F238E27FC236}">
                <a16:creationId xmlns:a16="http://schemas.microsoft.com/office/drawing/2014/main" id="{3EB5DEBD-9559-4CC3-9D88-9422B4A5061D}"/>
              </a:ext>
            </a:extLst>
          </p:cNvPr>
          <p:cNvSpPr/>
          <p:nvPr/>
        </p:nvSpPr>
        <p:spPr>
          <a:xfrm>
            <a:off x="1685347" y="3319070"/>
            <a:ext cx="984269" cy="931061"/>
          </a:xfrm>
          <a:prstGeom prst="can">
            <a:avLst>
              <a:gd name="adj" fmla="val 8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非時序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柱形 10">
            <a:extLst>
              <a:ext uri="{FF2B5EF4-FFF2-40B4-BE49-F238E27FC236}">
                <a16:creationId xmlns:a16="http://schemas.microsoft.com/office/drawing/2014/main" id="{FC825281-F834-4BCB-B5A9-6C0B75FB638E}"/>
              </a:ext>
            </a:extLst>
          </p:cNvPr>
          <p:cNvSpPr/>
          <p:nvPr/>
        </p:nvSpPr>
        <p:spPr>
          <a:xfrm>
            <a:off x="1685347" y="4617185"/>
            <a:ext cx="984269" cy="931061"/>
          </a:xfrm>
          <a:prstGeom prst="can">
            <a:avLst>
              <a:gd name="adj" fmla="val 87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相依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AAD56C53-F1FA-4DD4-A90A-1B65AAEC2758}"/>
              </a:ext>
            </a:extLst>
          </p:cNvPr>
          <p:cNvCxnSpPr>
            <a:cxnSpLocks/>
            <a:stCxn id="9" idx="4"/>
            <a:endCxn id="11" idx="2"/>
          </p:cNvCxnSpPr>
          <p:nvPr/>
        </p:nvCxnSpPr>
        <p:spPr>
          <a:xfrm>
            <a:off x="1231591" y="4498108"/>
            <a:ext cx="453756" cy="5846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9DB0988-D4C0-42E5-9420-32B6F8260EC6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 flipV="1">
            <a:off x="1231591" y="3784601"/>
            <a:ext cx="453756" cy="71350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56C854-E786-4250-AE22-64224A66EA07}"/>
              </a:ext>
            </a:extLst>
          </p:cNvPr>
          <p:cNvCxnSpPr>
            <a:cxnSpLocks/>
            <a:stCxn id="10" idx="4"/>
            <a:endCxn id="7" idx="1"/>
          </p:cNvCxnSpPr>
          <p:nvPr/>
        </p:nvCxnSpPr>
        <p:spPr>
          <a:xfrm>
            <a:off x="2669616" y="3784601"/>
            <a:ext cx="318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C933E7F-D4F2-4AFE-95C4-9F6936F49714}"/>
              </a:ext>
            </a:extLst>
          </p:cNvPr>
          <p:cNvCxnSpPr>
            <a:cxnSpLocks/>
            <a:stCxn id="11" idx="4"/>
            <a:endCxn id="6" idx="1"/>
          </p:cNvCxnSpPr>
          <p:nvPr/>
        </p:nvCxnSpPr>
        <p:spPr>
          <a:xfrm flipV="1">
            <a:off x="2669616" y="5082715"/>
            <a:ext cx="3180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957C6B89-60DF-4442-9488-C38EFC12821A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419311" y="3784601"/>
            <a:ext cx="632097" cy="6165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A6820005-0C00-4062-B3E0-6773A62B96A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4419311" y="4401128"/>
            <a:ext cx="632097" cy="6815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8A0C5FB-2027-42B4-BB18-07D1D32BFFF0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6035676" y="4401128"/>
            <a:ext cx="2811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2" name="圓柱形 31">
            <a:extLst>
              <a:ext uri="{FF2B5EF4-FFF2-40B4-BE49-F238E27FC236}">
                <a16:creationId xmlns:a16="http://schemas.microsoft.com/office/drawing/2014/main" id="{4A15C31A-C9F8-47E6-A905-7AA5A9667805}"/>
              </a:ext>
            </a:extLst>
          </p:cNvPr>
          <p:cNvSpPr/>
          <p:nvPr/>
        </p:nvSpPr>
        <p:spPr>
          <a:xfrm>
            <a:off x="7809636" y="3773756"/>
            <a:ext cx="1039089" cy="1254742"/>
          </a:xfrm>
          <a:prstGeom prst="can">
            <a:avLst>
              <a:gd name="adj" fmla="val 98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D6569C9-AB73-4582-9FCC-996C6B2CEB4C}"/>
              </a:ext>
            </a:extLst>
          </p:cNvPr>
          <p:cNvCxnSpPr>
            <a:stCxn id="8" idx="3"/>
            <a:endCxn id="32" idx="2"/>
          </p:cNvCxnSpPr>
          <p:nvPr/>
        </p:nvCxnSpPr>
        <p:spPr>
          <a:xfrm flipV="1">
            <a:off x="7355880" y="4401127"/>
            <a:ext cx="4537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39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94DF7-D460-4B0E-A263-D63326D6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1B61A2-68CA-43A2-BB1E-8D9CDBCE58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1100FF-5475-4113-A8C7-D9F31B822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2" y="2792265"/>
            <a:ext cx="4368173" cy="15607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5E373F-5FF5-44EC-A54E-4393A7B4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3" y="1205455"/>
            <a:ext cx="7575673" cy="12924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A1D2EA-7091-4BE5-B3AA-6F64FF8A1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97"/>
          <a:stretch/>
        </p:blipFill>
        <p:spPr>
          <a:xfrm>
            <a:off x="886223" y="4841600"/>
            <a:ext cx="7575673" cy="11923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440F62-83C7-4DED-9C44-F93135E4D480}"/>
              </a:ext>
            </a:extLst>
          </p:cNvPr>
          <p:cNvSpPr txBox="1"/>
          <p:nvPr/>
        </p:nvSpPr>
        <p:spPr>
          <a:xfrm>
            <a:off x="459963" y="824048"/>
            <a:ext cx="2020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Original Dataset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59D48-1440-4AFC-A1F1-D21B5FF8EC1C}"/>
              </a:ext>
            </a:extLst>
          </p:cNvPr>
          <p:cNvSpPr txBox="1"/>
          <p:nvPr/>
        </p:nvSpPr>
        <p:spPr>
          <a:xfrm>
            <a:off x="748772" y="2453710"/>
            <a:ext cx="1532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User Info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B2EC7A-214C-4B5A-A8CD-6CD1586B1D18}"/>
              </a:ext>
            </a:extLst>
          </p:cNvPr>
          <p:cNvSpPr txBox="1"/>
          <p:nvPr/>
        </p:nvSpPr>
        <p:spPr>
          <a:xfrm>
            <a:off x="766150" y="4342254"/>
            <a:ext cx="4571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Sequence Data (Slide each 12 month)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9AF2C581-F9B4-4912-A215-464558F2F357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 flipH="1" flipV="1">
            <a:off x="459962" y="1851684"/>
            <a:ext cx="288809" cy="1720932"/>
          </a:xfrm>
          <a:prstGeom prst="bentConnector3">
            <a:avLst>
              <a:gd name="adj1" fmla="val -7915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E215AFC0-E5A6-4C40-98FB-8A9E4EB59182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 flipV="1">
            <a:off x="459963" y="1851684"/>
            <a:ext cx="426260" cy="3586092"/>
          </a:xfrm>
          <a:prstGeom prst="bentConnector3">
            <a:avLst>
              <a:gd name="adj1" fmla="val -536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41210C3-6D3F-4E9A-A154-A9BFA5B667D6}"/>
              </a:ext>
            </a:extLst>
          </p:cNvPr>
          <p:cNvSpPr/>
          <p:nvPr/>
        </p:nvSpPr>
        <p:spPr>
          <a:xfrm>
            <a:off x="3288835" y="4841600"/>
            <a:ext cx="1754220" cy="1192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8F890B-B9A3-4A93-A1EF-98BC2C86CF4E}"/>
              </a:ext>
            </a:extLst>
          </p:cNvPr>
          <p:cNvSpPr txBox="1"/>
          <p:nvPr/>
        </p:nvSpPr>
        <p:spPr>
          <a:xfrm>
            <a:off x="3618940" y="60838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消費月份時序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F69266-3ADB-4720-9862-2E08A26A4A53}"/>
              </a:ext>
            </a:extLst>
          </p:cNvPr>
          <p:cNvSpPr txBox="1"/>
          <p:nvPr/>
        </p:nvSpPr>
        <p:spPr>
          <a:xfrm>
            <a:off x="5337805" y="60838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消費次數時序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AA4F98-E9F6-4809-A2F3-B26F68772E7A}"/>
              </a:ext>
            </a:extLst>
          </p:cNvPr>
          <p:cNvSpPr txBox="1"/>
          <p:nvPr/>
        </p:nvSpPr>
        <p:spPr>
          <a:xfrm>
            <a:off x="7056670" y="604085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消費金額時序</a:t>
            </a:r>
          </a:p>
        </p:txBody>
      </p:sp>
      <p:sp>
        <p:nvSpPr>
          <p:cNvPr id="26" name="語音泡泡: 矩形 25">
            <a:extLst>
              <a:ext uri="{FF2B5EF4-FFF2-40B4-BE49-F238E27FC236}">
                <a16:creationId xmlns:a16="http://schemas.microsoft.com/office/drawing/2014/main" id="{F503E6CB-1498-490C-B5C9-4875898ECB0E}"/>
              </a:ext>
            </a:extLst>
          </p:cNvPr>
          <p:cNvSpPr/>
          <p:nvPr/>
        </p:nvSpPr>
        <p:spPr>
          <a:xfrm>
            <a:off x="5337805" y="3851564"/>
            <a:ext cx="3196595" cy="757381"/>
          </a:xfrm>
          <a:prstGeom prst="wedgeRectCallout">
            <a:avLst>
              <a:gd name="adj1" fmla="val -67101"/>
              <a:gd name="adj2" fmla="val 734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每筆都是連續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個月的消費</a:t>
            </a:r>
          </a:p>
        </p:txBody>
      </p:sp>
    </p:spTree>
    <p:extLst>
      <p:ext uri="{BB962C8B-B14F-4D97-AF65-F5344CB8AC3E}">
        <p14:creationId xmlns:p14="http://schemas.microsoft.com/office/powerpoint/2010/main" val="3421863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21AE3-A731-4974-B0E2-84F98342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193ABA-4AF4-4108-92FC-EC4465AC49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32</a:t>
            </a:fld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A9F847C-9461-4326-85CF-371BB430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50970"/>
            <a:ext cx="7924800" cy="4001187"/>
          </a:xfrm>
          <a:prstGeom prst="rect">
            <a:avLst/>
          </a:prstGeom>
        </p:spPr>
      </p:pic>
      <p:sp>
        <p:nvSpPr>
          <p:cNvPr id="29" name="語音泡泡: 矩形 28">
            <a:extLst>
              <a:ext uri="{FF2B5EF4-FFF2-40B4-BE49-F238E27FC236}">
                <a16:creationId xmlns:a16="http://schemas.microsoft.com/office/drawing/2014/main" id="{28C1A5A6-3A78-4818-BAB2-BEBA38F7CABE}"/>
              </a:ext>
            </a:extLst>
          </p:cNvPr>
          <p:cNvSpPr/>
          <p:nvPr/>
        </p:nvSpPr>
        <p:spPr>
          <a:xfrm>
            <a:off x="4709733" y="1850970"/>
            <a:ext cx="3196595" cy="757381"/>
          </a:xfrm>
          <a:prstGeom prst="wedgeRectCallout">
            <a:avLst>
              <a:gd name="adj1" fmla="val -19136"/>
              <a:gd name="adj2" fmla="val 8445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1A98E1-7AB8-4DEA-B963-4F9589E9D40F}"/>
              </a:ext>
            </a:extLst>
          </p:cNvPr>
          <p:cNvSpPr txBox="1"/>
          <p:nvPr/>
        </p:nvSpPr>
        <p:spPr>
          <a:xfrm>
            <a:off x="517238" y="1721828"/>
            <a:ext cx="4054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zh-TW" altLang="en-US" sz="2000" b="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婚姻狀態、學歷代碼、國籍、性別代碼、年紀等特徵</a:t>
            </a:r>
            <a:endParaRPr lang="en-US" altLang="zh-TW" sz="2000" b="0" i="0" dirty="0">
              <a:solidFill>
                <a:srgbClr val="2929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加入特定區間差異的消費分群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9219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9BA20-74A3-422A-8AE1-1FEF7E2B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62D6B1-1847-42D2-84C8-3732E771F4B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BF38FC-3E9C-4BE1-890E-79FF67FE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" y="1206818"/>
            <a:ext cx="8081818" cy="5010525"/>
          </a:xfrm>
          <a:prstGeom prst="rect">
            <a:avLst/>
          </a:prstGeom>
        </p:spPr>
      </p:pic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E675C5D1-9B0D-4D70-9759-ADDFED87F0DA}"/>
              </a:ext>
            </a:extLst>
          </p:cNvPr>
          <p:cNvSpPr/>
          <p:nvPr/>
        </p:nvSpPr>
        <p:spPr>
          <a:xfrm>
            <a:off x="4044715" y="5974730"/>
            <a:ext cx="2393032" cy="633715"/>
          </a:xfrm>
          <a:prstGeom prst="wedgeRectCallout">
            <a:avLst>
              <a:gd name="adj1" fmla="val 30935"/>
              <a:gd name="adj2" fmla="val -11451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時序特徵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693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0A044-15D5-4BE1-9C56-DCC15649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551346-B292-4622-AEC3-E0F1F80CB67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5EDEC0-8828-410C-AC7C-9D56EB75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3" y="1394967"/>
            <a:ext cx="8358909" cy="4693632"/>
          </a:xfrm>
          <a:prstGeom prst="rect">
            <a:avLst/>
          </a:prstGeom>
        </p:spPr>
      </p:pic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31FD30E3-23EA-468C-8744-AE139F3870A0}"/>
              </a:ext>
            </a:extLst>
          </p:cNvPr>
          <p:cNvSpPr/>
          <p:nvPr/>
        </p:nvSpPr>
        <p:spPr>
          <a:xfrm>
            <a:off x="682678" y="1919967"/>
            <a:ext cx="2393032" cy="633715"/>
          </a:xfrm>
          <a:prstGeom prst="wedgeRectCallout">
            <a:avLst>
              <a:gd name="adj1" fmla="val 63356"/>
              <a:gd name="adj2" fmla="val -520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822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2D786-A553-47B6-B267-131FDB25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C59A16-B1AC-46ED-830D-79D4CCD0F1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35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096F1E-2C8B-4FDC-BB85-B34E058D7262}"/>
              </a:ext>
            </a:extLst>
          </p:cNvPr>
          <p:cNvSpPr txBox="1"/>
          <p:nvPr/>
        </p:nvSpPr>
        <p:spPr>
          <a:xfrm>
            <a:off x="424871" y="1330035"/>
            <a:ext cx="802640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整體而言，我們的方式比較類似第二名的方法，結合部分特徵工程及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Ｎ，不過我們選用的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屬於比較複雜的類型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另外我們的多模型數量較少，僅用了３個，所以在多模型組合上的效果較不如大量模型的結果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這個題目的資料因為具有相當程度的一致性，因此簡單的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模型就可以簡單的達成良好的結果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排名前面的傳統機器學習方法，大量採用了專屬於本題目的特徵生成，並採用大量的模型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個以上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來提升最終的準確率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4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nner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0" y="1735521"/>
            <a:ext cx="4329980" cy="432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2203" y="1018124"/>
            <a:ext cx="49025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32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讓人好做事、讓事省時間</a:t>
            </a:r>
          </a:p>
          <a:p>
            <a:pPr fontAlgn="base"/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不用寫程式即可簡單做出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應用，快來體驗一站式的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  <a:endParaRPr lang="zh-TW" altLang="en-US" sz="1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816" y="6065501"/>
            <a:ext cx="2354385" cy="6295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01" y="5942513"/>
            <a:ext cx="3793799" cy="8754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39560" y="3134070"/>
            <a:ext cx="3845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3600" b="1" dirty="0">
                <a:solidFill>
                  <a:srgbClr val="0070C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THANK YOU</a:t>
            </a:r>
          </a:p>
          <a:p>
            <a:pPr algn="r"/>
            <a:r>
              <a:rPr lang="zh-TW" altLang="en-US" sz="3600" b="1" dirty="0">
                <a:solidFill>
                  <a:srgbClr val="0070C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謝謝聆聽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36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89C1DD-4483-4FE3-8020-1B43B414805F}"/>
              </a:ext>
            </a:extLst>
          </p:cNvPr>
          <p:cNvSpPr txBox="1"/>
          <p:nvPr/>
        </p:nvSpPr>
        <p:spPr>
          <a:xfrm>
            <a:off x="2358190" y="2040767"/>
            <a:ext cx="308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Google Sans"/>
                <a:cs typeface="Calibri" panose="020F0502020204030204" pitchFamily="34" charset="0"/>
                <a:hlinkClick r:id="rId5"/>
              </a:rPr>
              <a:t>https://www.musesai.com/</a:t>
            </a:r>
            <a:endParaRPr lang="en-US" altLang="zh-TW" sz="1400" dirty="0">
              <a:latin typeface="Google Sans"/>
              <a:cs typeface="Calibri" panose="020F0502020204030204" pitchFamily="34" charset="0"/>
            </a:endParaRPr>
          </a:p>
          <a:p>
            <a:endParaRPr lang="en-US" altLang="zh-TW" sz="1400" dirty="0">
              <a:latin typeface="Google Sans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D6662-17FF-4C73-8837-500B771E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訓練資料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3BCFC9-F9DF-430F-82D1-068B14F52B0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4</a:t>
            </a:fld>
            <a:endParaRPr lang="zh-TW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87DDC36-8DBC-44FB-973F-35D78DBDE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98186"/>
              </p:ext>
            </p:extLst>
          </p:nvPr>
        </p:nvGraphicFramePr>
        <p:xfrm>
          <a:off x="494148" y="1209965"/>
          <a:ext cx="3911598" cy="37130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3214">
                  <a:extLst>
                    <a:ext uri="{9D8B030D-6E8A-4147-A177-3AD203B41FA5}">
                      <a16:colId xmlns:a16="http://schemas.microsoft.com/office/drawing/2014/main" val="1111276401"/>
                    </a:ext>
                  </a:extLst>
                </a:gridCol>
                <a:gridCol w="1483356">
                  <a:extLst>
                    <a:ext uri="{9D8B030D-6E8A-4147-A177-3AD203B41FA5}">
                      <a16:colId xmlns:a16="http://schemas.microsoft.com/office/drawing/2014/main" val="541147449"/>
                    </a:ext>
                  </a:extLst>
                </a:gridCol>
                <a:gridCol w="1265028">
                  <a:extLst>
                    <a:ext uri="{9D8B030D-6E8A-4147-A177-3AD203B41FA5}">
                      <a16:colId xmlns:a16="http://schemas.microsoft.com/office/drawing/2014/main" val="1097308270"/>
                    </a:ext>
                  </a:extLst>
                </a:gridCol>
              </a:tblGrid>
              <a:tr h="447116">
                <a:tc gridSpan="3">
                  <a:txBody>
                    <a:bodyPr/>
                    <a:lstStyle/>
                    <a:p>
                      <a:pPr algn="ctr"/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訓練資料欄位說明</a:t>
                      </a:r>
                      <a:r>
                        <a:rPr lang="en-US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55611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欄位中文名稱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301043173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masts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婚姻狀態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3817755120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educd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學歷代碼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991451128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trdtp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行業別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865640586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naty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961239988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poscd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職位別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4072285572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cuorg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客戶來源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4060254383"/>
                  </a:ext>
                </a:extLst>
              </a:tr>
              <a:tr h="544315">
                <a:tc>
                  <a:txBody>
                    <a:bodyPr/>
                    <a:lstStyle/>
                    <a:p>
                      <a:r>
                        <a:rPr lang="en-US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slam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正卡信用額度（經過神秘轉換）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數值型（數字越大代表原始金額越大）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584658927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gender_code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性別代碼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821292226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age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年紀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17610148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0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primary_card</a:t>
                      </a:r>
                      <a:endParaRPr lang="zh-TW" sz="1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正附卡註記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類別型</a:t>
                      </a:r>
                      <a:endParaRPr lang="zh-TW" sz="1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459" marR="6459" marT="0" marB="0" anchor="ctr"/>
                </a:tc>
                <a:extLst>
                  <a:ext uri="{0D108BD9-81ED-4DB2-BD59-A6C34878D82A}">
                    <a16:rowId xmlns:a16="http://schemas.microsoft.com/office/drawing/2014/main" val="271498482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8E9298A-90AF-4B31-8441-6E22024B772D}"/>
              </a:ext>
            </a:extLst>
          </p:cNvPr>
          <p:cNvSpPr txBox="1"/>
          <p:nvPr/>
        </p:nvSpPr>
        <p:spPr>
          <a:xfrm>
            <a:off x="4582814" y="1874982"/>
            <a:ext cx="3977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大部分資料欄位為數值型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少部分為類別型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00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2A454-3F86-404E-9F8A-1B43D7FF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提交說明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F0174E-5B49-40B4-8187-9FFFD580961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5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58276D-2673-4530-B831-5D17253D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4" y="2240895"/>
            <a:ext cx="4189736" cy="422694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CBFA37E-A669-4CB3-9240-B266F5BB16F1}"/>
              </a:ext>
            </a:extLst>
          </p:cNvPr>
          <p:cNvSpPr txBox="1"/>
          <p:nvPr/>
        </p:nvSpPr>
        <p:spPr>
          <a:xfrm>
            <a:off x="280664" y="972722"/>
            <a:ext cx="6159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預測說明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預測每位顧客下個月份消費金額前三名的消費類別排序。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需預測的消費類別包含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種類，請僅針對這</a:t>
            </a:r>
            <a:r>
              <a:rPr lang="en-US" altLang="zh-TW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b="0" i="0" dirty="0">
                <a:solidFill>
                  <a:srgbClr val="00233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類進行預測回傳。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42EDC42-AD6A-4B88-96B9-97018ECD2170}"/>
              </a:ext>
            </a:extLst>
          </p:cNvPr>
          <p:cNvGrpSpPr/>
          <p:nvPr/>
        </p:nvGrpSpPr>
        <p:grpSpPr>
          <a:xfrm>
            <a:off x="4780645" y="2240895"/>
            <a:ext cx="3981091" cy="4049069"/>
            <a:chOff x="8308703" y="500094"/>
            <a:chExt cx="3105583" cy="318731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EAC5C64-3FDF-4C3F-AFC6-EE6842C3C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8703" y="896196"/>
              <a:ext cx="3105583" cy="2791215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B028A2B-DC79-4A0D-9E0D-31BD1D2AFD9A}"/>
                </a:ext>
              </a:extLst>
            </p:cNvPr>
            <p:cNvSpPr txBox="1"/>
            <p:nvPr/>
          </p:nvSpPr>
          <p:spPr>
            <a:xfrm>
              <a:off x="8493432" y="500094"/>
              <a:ext cx="270163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/>
                  </a:solidFill>
                </a:rPr>
                <a:t>Submission Format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4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62F7-9568-45A1-9FFF-07D07A6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評分方式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69E4E2-47D8-4E32-A938-25B75FC0F8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A6F977-5843-48FE-8B92-EE9642C8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7" y="1118284"/>
            <a:ext cx="4357593" cy="181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04DBCB-3721-4938-81D3-4EAC5EA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32" y="3169578"/>
            <a:ext cx="4436541" cy="3230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BFE998-F8A4-44E5-8EFA-E3B205B5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82" y="2027378"/>
            <a:ext cx="4173038" cy="820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76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3D494-9D21-47DA-9E5F-688153EC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比賽結果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8F7378-B7D9-4B24-BD81-66FB8FE780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4FF336-D6CB-41B0-AE6A-83D826B5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" y="1098680"/>
            <a:ext cx="6774888" cy="3587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AE60AD0-1B45-414E-A60D-D2347420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7" y="4818429"/>
            <a:ext cx="5630362" cy="1606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83B00B-398D-453C-93FF-70B1EAF8AAD6}"/>
              </a:ext>
            </a:extLst>
          </p:cNvPr>
          <p:cNvSpPr/>
          <p:nvPr/>
        </p:nvSpPr>
        <p:spPr>
          <a:xfrm>
            <a:off x="242669" y="5384801"/>
            <a:ext cx="5583959" cy="54045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51FA4C-46D1-45FD-AC72-AD4CC1FE43F4}"/>
              </a:ext>
            </a:extLst>
          </p:cNvPr>
          <p:cNvSpPr txBox="1"/>
          <p:nvPr/>
        </p:nvSpPr>
        <p:spPr>
          <a:xfrm>
            <a:off x="6166701" y="5252478"/>
            <a:ext cx="1861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Servtech</a:t>
            </a:r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zh-TW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排名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:16/859 = 1.8% 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59A49DC-97E5-49F1-949C-09C1105AE320}"/>
              </a:ext>
            </a:extLst>
          </p:cNvPr>
          <p:cNvSpPr/>
          <p:nvPr/>
        </p:nvSpPr>
        <p:spPr>
          <a:xfrm>
            <a:off x="5897090" y="5538689"/>
            <a:ext cx="157018" cy="2544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5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73D0EA-71F3-4FCC-AF07-42F98391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5691C2-47C8-4D9C-B421-CF11C83DA9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8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A6EABC-BB00-4BCF-9413-78D1C1CE1D12}"/>
              </a:ext>
            </a:extLst>
          </p:cNvPr>
          <p:cNvSpPr txBox="1"/>
          <p:nvPr/>
        </p:nvSpPr>
        <p:spPr>
          <a:xfrm>
            <a:off x="351227" y="146283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找出最重要的特徵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C5F4C8-9BC3-4A90-B76E-D0BD981D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27" y="1827974"/>
            <a:ext cx="6298955" cy="172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8E8188-9322-444F-8866-E15319A1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7" y="4261826"/>
            <a:ext cx="6696453" cy="1724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526D52-133C-4DC7-890F-21FDE0A5716C}"/>
              </a:ext>
            </a:extLst>
          </p:cNvPr>
          <p:cNvSpPr txBox="1"/>
          <p:nvPr/>
        </p:nvSpPr>
        <p:spPr>
          <a:xfrm>
            <a:off x="273281" y="381054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對資料進行基本分析，找出影響結果的因素</a:t>
            </a:r>
          </a:p>
        </p:txBody>
      </p:sp>
    </p:spTree>
    <p:extLst>
      <p:ext uri="{BB962C8B-B14F-4D97-AF65-F5344CB8AC3E}">
        <p14:creationId xmlns:p14="http://schemas.microsoft.com/office/powerpoint/2010/main" val="134484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6CB0A-37AC-4CA1-8E31-836CA749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第一名的方法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2F66ED-8DFA-4371-BDE6-4B029F9192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FEE1DBC-75AD-4004-95E7-D1383218276D}" type="slidenum">
              <a:rPr lang="en-US" altLang="zh-TW" smtClean="0"/>
              <a:pPr/>
              <a:t>9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322942-E933-4484-A641-411ECFF3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4" y="1229706"/>
            <a:ext cx="8511494" cy="1823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68B997-FCF8-48E4-BE59-895041B33AB6}"/>
              </a:ext>
            </a:extLst>
          </p:cNvPr>
          <p:cNvSpPr txBox="1"/>
          <p:nvPr/>
        </p:nvSpPr>
        <p:spPr>
          <a:xfrm>
            <a:off x="3288391" y="2367995"/>
            <a:ext cx="5285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針對多分類的損失函式，幫助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Ｎ在多分類問題調整權重）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580748-0FB2-4630-9DAF-88F972BCD803}"/>
              </a:ext>
            </a:extLst>
          </p:cNvPr>
          <p:cNvSpPr txBox="1"/>
          <p:nvPr/>
        </p:nvSpPr>
        <p:spPr>
          <a:xfrm>
            <a:off x="3182173" y="2675772"/>
            <a:ext cx="596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（不管特徵，把資料整成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可以跑的格式，由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負責找出特徵與權重）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40E18A-C950-4489-93AC-5FA99A36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4" y="3262622"/>
            <a:ext cx="3764606" cy="2163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369640D-BD50-4065-BE0D-29CDA0E5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603" y="3320502"/>
            <a:ext cx="4146415" cy="2887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47C1656-4F22-41D6-91CE-3F5ECDF3D356}"/>
              </a:ext>
            </a:extLst>
          </p:cNvPr>
          <p:cNvSpPr txBox="1"/>
          <p:nvPr/>
        </p:nvSpPr>
        <p:spPr>
          <a:xfrm>
            <a:off x="231497" y="5574441"/>
            <a:ext cx="351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新增一欄位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該類別在該月消費的占比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數值型欄位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標準化數值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類別型欄位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直接把類別依數量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轉成數值</a:t>
            </a:r>
          </a:p>
        </p:txBody>
      </p:sp>
    </p:spTree>
    <p:extLst>
      <p:ext uri="{BB962C8B-B14F-4D97-AF65-F5344CB8AC3E}">
        <p14:creationId xmlns:p14="http://schemas.microsoft.com/office/powerpoint/2010/main" val="1510182595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3" id="{3C4B7EB5-9D37-49DB-A21D-2478E7CF1E46}" vid="{047C3E20-5305-464B-BB3E-4EA4F2A0E60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2021. MUSESAI範本</Template>
  <TotalTime>20179</TotalTime>
  <Words>3112</Words>
  <Application>Microsoft Office PowerPoint</Application>
  <PresentationFormat>如螢幕大小 (4:3)</PresentationFormat>
  <Paragraphs>402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charter</vt:lpstr>
      <vt:lpstr>Google Sans</vt:lpstr>
      <vt:lpstr>Calibri</vt:lpstr>
      <vt:lpstr>Arial Unicode MS</vt:lpstr>
      <vt:lpstr>Arial</vt:lpstr>
      <vt:lpstr>微軟正黑體</vt:lpstr>
      <vt:lpstr>Meiryo UI</vt:lpstr>
      <vt:lpstr>標準デザイン</vt:lpstr>
      <vt:lpstr>PowerPoint 簡報</vt:lpstr>
      <vt:lpstr>背景說明</vt:lpstr>
      <vt:lpstr>訓練資料(1/2)</vt:lpstr>
      <vt:lpstr>訓練資料(2/2)</vt:lpstr>
      <vt:lpstr>提交說明</vt:lpstr>
      <vt:lpstr>評分方式</vt:lpstr>
      <vt:lpstr>比賽結果</vt:lpstr>
      <vt:lpstr>第一名的方法</vt:lpstr>
      <vt:lpstr>第一名的方法</vt:lpstr>
      <vt:lpstr>第一名的方法</vt:lpstr>
      <vt:lpstr>第一名的方法</vt:lpstr>
      <vt:lpstr>第一名的方法</vt:lpstr>
      <vt:lpstr>第二名的方法</vt:lpstr>
      <vt:lpstr>第二名的方法</vt:lpstr>
      <vt:lpstr>第二名的方法</vt:lpstr>
      <vt:lpstr>第二名的方法</vt:lpstr>
      <vt:lpstr>第二名的方法</vt:lpstr>
      <vt:lpstr>第三名的方法</vt:lpstr>
      <vt:lpstr>第四名的方法</vt:lpstr>
      <vt:lpstr>第四名的方法</vt:lpstr>
      <vt:lpstr>第四名的方法</vt:lpstr>
      <vt:lpstr>第四名的方法</vt:lpstr>
      <vt:lpstr>第四名的方法</vt:lpstr>
      <vt:lpstr>第五名的方法</vt:lpstr>
      <vt:lpstr>第五名的方法</vt:lpstr>
      <vt:lpstr>第五名的方法</vt:lpstr>
      <vt:lpstr>第五名的方法</vt:lpstr>
      <vt:lpstr>第五名的方法</vt:lpstr>
      <vt:lpstr>第五名的方法</vt:lpstr>
      <vt:lpstr>我們的方法</vt:lpstr>
      <vt:lpstr>我們的方法</vt:lpstr>
      <vt:lpstr>我們的方法</vt:lpstr>
      <vt:lpstr>我們的方法</vt:lpstr>
      <vt:lpstr>我們的方法</vt:lpstr>
      <vt:lpstr>我們的方法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NelsonYen</dc:creator>
  <cp:lastModifiedBy>jaco kao</cp:lastModifiedBy>
  <cp:revision>233</cp:revision>
  <dcterms:created xsi:type="dcterms:W3CDTF">2021-04-27T08:55:18Z</dcterms:created>
  <dcterms:modified xsi:type="dcterms:W3CDTF">2022-03-18T10:53:11Z</dcterms:modified>
</cp:coreProperties>
</file>